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65" r:id="rId13"/>
    <p:sldId id="260" r:id="rId14"/>
    <p:sldId id="279" r:id="rId15"/>
    <p:sldId id="266" r:id="rId16"/>
    <p:sldId id="261" r:id="rId17"/>
    <p:sldId id="280" r:id="rId18"/>
    <p:sldId id="281" r:id="rId19"/>
    <p:sldId id="269" r:id="rId20"/>
    <p:sldId id="272" r:id="rId21"/>
    <p:sldId id="267" r:id="rId22"/>
    <p:sldId id="270" r:id="rId23"/>
    <p:sldId id="262" r:id="rId24"/>
  </p:sldIdLst>
  <p:sldSz cx="12192000" cy="6858000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ExtraBold" panose="020B0906030804020204" pitchFamily="34" charset="0"/>
      <p:bold r:id="rId30"/>
      <p:italic r:id="rId31"/>
      <p:boldItalic r:id="rId32"/>
    </p:embeddedFont>
    <p:embeddedFont>
      <p:font typeface="Open Sans ExtraBold" panose="020B0906030804020204" pitchFamily="34" charset="0"/>
      <p:bold r:id="rId30"/>
      <p:italic r:id="rId31"/>
      <p:boldItalic r:id="rId32"/>
    </p:embeddedFont>
    <p:embeddedFont>
      <p:font typeface="Oswald" panose="00000500000000000000" pitchFamily="2" charset="0"/>
      <p:regular r:id="rId33"/>
      <p:bold r:id="rId34"/>
      <p:italic r:id="rId35"/>
      <p:boldItalic r:id="rId36"/>
    </p:embeddedFont>
    <p:embeddedFont>
      <p:font typeface="OSWALD MEDIUMITALIC" panose="020B0604020202020204" charset="0"/>
      <p:italic r:id="rId37"/>
    </p:embeddedFont>
    <p:embeddedFont>
      <p:font typeface="Work Sans" pitchFamily="2" charset="0"/>
      <p:regular r:id="rId38"/>
      <p:bold r:id="rId39"/>
      <p:italic r:id="rId40"/>
      <p:boldItalic r:id="rId41"/>
    </p:embeddedFont>
    <p:embeddedFont>
      <p:font typeface="Work Sans ExtraBold" pitchFamily="2" charset="0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901"/>
    <a:srgbClr val="F1B201"/>
    <a:srgbClr val="FFFF00"/>
    <a:srgbClr val="E9E4DD"/>
    <a:srgbClr val="E6E5DC"/>
    <a:srgbClr val="F7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/>
    <p:restoredTop sz="63780" autoAdjust="0"/>
  </p:normalViewPr>
  <p:slideViewPr>
    <p:cSldViewPr snapToGrid="0">
      <p:cViewPr varScale="1">
        <p:scale>
          <a:sx n="70" d="100"/>
          <a:sy n="70" d="100"/>
        </p:scale>
        <p:origin x="2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02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347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16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843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698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652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90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83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61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C-RAC:  Council of Regional Accreditation Commissions</a:t>
            </a:r>
          </a:p>
          <a:p>
            <a:r>
              <a:rPr lang="en-US" dirty="0"/>
              <a:t>SACSCOC:  Southern Association of Colleges and Schools Commission on Colleges</a:t>
            </a:r>
          </a:p>
          <a:p>
            <a:r>
              <a:rPr lang="en-US" dirty="0"/>
              <a:t>SC:  The Online Learning Consortium (OLC) Quality Score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96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49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A building with a dome on the si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89935" y="1402598"/>
            <a:ext cx="6858005" cy="267281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1276669"/>
            <a:ext cx="6858005" cy="26728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9"/>
          <p:cNvCxnSpPr/>
          <p:nvPr/>
        </p:nvCxnSpPr>
        <p:spPr>
          <a:xfrm>
            <a:off x="1085232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20;p9"/>
          <p:cNvGrpSpPr/>
          <p:nvPr/>
        </p:nvGrpSpPr>
        <p:grpSpPr>
          <a:xfrm>
            <a:off x="-5" y="6390526"/>
            <a:ext cx="12192005" cy="471720"/>
            <a:chOff x="-5" y="6390526"/>
            <a:chExt cx="12192005" cy="471720"/>
          </a:xfrm>
          <a:solidFill>
            <a:schemeClr val="tx2"/>
          </a:solidFill>
        </p:grpSpPr>
        <p:sp>
          <p:nvSpPr>
            <p:cNvPr id="21" name="Google Shape;21;p9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1;p8">
            <a:extLst>
              <a:ext uri="{FF2B5EF4-FFF2-40B4-BE49-F238E27FC236}">
                <a16:creationId xmlns:a16="http://schemas.microsoft.com/office/drawing/2014/main" id="{07CADA94-FEA9-1591-6BCC-CD2C45C06BF9}"/>
              </a:ext>
            </a:extLst>
          </p:cNvPr>
          <p:cNvSpPr/>
          <p:nvPr userDrawn="1"/>
        </p:nvSpPr>
        <p:spPr>
          <a:xfrm>
            <a:off x="0" y="6390526"/>
            <a:ext cx="2919983" cy="4717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7771122" y="5486400"/>
            <a:ext cx="4168140" cy="1379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534A7B56-FA2B-4F16-349F-0FCB79A4A8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221989"/>
            <a:ext cx="12192000" cy="641402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1"/>
          <p:cNvGrpSpPr/>
          <p:nvPr/>
        </p:nvGrpSpPr>
        <p:grpSpPr>
          <a:xfrm>
            <a:off x="-5" y="6631765"/>
            <a:ext cx="12192005" cy="226235"/>
            <a:chOff x="-5" y="6390526"/>
            <a:chExt cx="12192005" cy="471720"/>
          </a:xfrm>
        </p:grpSpPr>
        <p:sp>
          <p:nvSpPr>
            <p:cNvPr id="35" name="Google Shape;35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11"/>
          <p:cNvGrpSpPr/>
          <p:nvPr userDrawn="1"/>
        </p:nvGrpSpPr>
        <p:grpSpPr>
          <a:xfrm>
            <a:off x="-5" y="1"/>
            <a:ext cx="12192005" cy="226233"/>
            <a:chOff x="-5" y="6390530"/>
            <a:chExt cx="12192005" cy="471716"/>
          </a:xfrm>
        </p:grpSpPr>
        <p:sp>
          <p:nvSpPr>
            <p:cNvPr id="39" name="Google Shape;39;p11"/>
            <p:cNvSpPr/>
            <p:nvPr/>
          </p:nvSpPr>
          <p:spPr>
            <a:xfrm>
              <a:off x="1" y="6390530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6B6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6394ADC-D5A0-105B-6D96-6680F90AC8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;p12">
            <a:extLst>
              <a:ext uri="{FF2B5EF4-FFF2-40B4-BE49-F238E27FC236}">
                <a16:creationId xmlns:a16="http://schemas.microsoft.com/office/drawing/2014/main" id="{794ECE9A-DD44-09E0-33A7-906532A29D4B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746F8162-2162-6656-8093-1190A30A77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 userDrawn="1"/>
        </p:nvSpPr>
        <p:spPr>
          <a:xfrm rot="10800000">
            <a:off x="9272016" y="-8389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2;p14" descr="A logo of a college&#10;&#10;Description automatically generated">
            <a:extLst>
              <a:ext uri="{FF2B5EF4-FFF2-40B4-BE49-F238E27FC236}">
                <a16:creationId xmlns:a16="http://schemas.microsoft.com/office/drawing/2014/main" id="{994027A2-CD38-CB61-E41D-07DA70E8F7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55916" y="182880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12CA06B-CB80-572C-2C63-16777FD689E3}"/>
              </a:ext>
            </a:extLst>
          </p:cNvPr>
          <p:cNvSpPr txBox="1"/>
          <p:nvPr userDrawn="1"/>
        </p:nvSpPr>
        <p:spPr>
          <a:xfrm>
            <a:off x="2747999" y="322906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THANK YOU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9272016" y="-4943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6B6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>
            <a:noFill/>
          </a:ln>
          <a:solidFill>
            <a:schemeClr val="tx1"/>
          </a:solidFill>
          <a:effectLst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ment.tamu.edu/student-course-evaluations/sce-liaisons/sce-liaisons-lis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sessment.tamu.edu/assessment/distance-education-program-effectiveness-bf938d96dada07a7b69d95de21b07ef9/sources-of-data" TargetMode="External"/><Relationship Id="rId4" Type="http://schemas.openxmlformats.org/officeDocument/2006/relationships/hyperlink" Target="https://assessment.tamu.edu/student-course-evaluations/general-information/common-sce-ite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ssment.tamu.edu/getmedia/7722c149-26a7-4b16-975b-10078a9e2855/QSS-Administration-of-Online-Programs.pdf" TargetMode="External"/><Relationship Id="rId3" Type="http://schemas.openxmlformats.org/officeDocument/2006/relationships/hyperlink" Target="https://assessment.tamu.edu/" TargetMode="External"/><Relationship Id="rId7" Type="http://schemas.openxmlformats.org/officeDocument/2006/relationships/hyperlink" Target="https://reportcenter.highered.texas.gov/agency-publication/miscellaneous/principles-of-good-practice-approved-oct-2023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s.tamu.edu/" TargetMode="External"/><Relationship Id="rId5" Type="http://schemas.openxmlformats.org/officeDocument/2006/relationships/hyperlink" Target="https://distance.tamu.edu/" TargetMode="External"/><Relationship Id="rId4" Type="http://schemas.openxmlformats.org/officeDocument/2006/relationships/hyperlink" Target="https://assessment.tamu.edu/assessment/distance-education-program-effectiveness-bf938d96dada07a7b69d95de21b07ef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bpiwonka@tam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kshaffer2@tamu.edu" TargetMode="External"/><Relationship Id="rId4" Type="http://schemas.openxmlformats.org/officeDocument/2006/relationships/hyperlink" Target="mailto:a.odasso@tam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portcenter.highered.texas.gov/agency-publication/miscellaneous/principles-of-good-practice-approved-oct-2023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/>
        </p:nvSpPr>
        <p:spPr>
          <a:xfrm>
            <a:off x="1283648" y="1511559"/>
            <a:ext cx="6395446" cy="23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40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Distance Education Effectiveness Reporting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772824" y="553380"/>
            <a:ext cx="121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none" strike="noStrike" cap="none" dirty="0">
                <a:solidFill>
                  <a:schemeClr val="lt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11/13/24</a:t>
            </a:r>
            <a:endParaRPr i="1" dirty="0">
              <a:latin typeface="OSWALD MEDIUMITALIC" panose="02000603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0039" y="5679553"/>
            <a:ext cx="1124260" cy="993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68222-33AA-DA31-2DEB-D90C339FB436}"/>
              </a:ext>
            </a:extLst>
          </p:cNvPr>
          <p:cNvSpPr txBox="1"/>
          <p:nvPr/>
        </p:nvSpPr>
        <p:spPr>
          <a:xfrm>
            <a:off x="8950751" y="5745498"/>
            <a:ext cx="30391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TEXAS A&amp;M UNIVERSITY</a:t>
            </a:r>
          </a:p>
          <a:p>
            <a:r>
              <a:rPr lang="en-US" sz="1800" dirty="0">
                <a:latin typeface="+mj-lt"/>
              </a:rPr>
              <a:t>Office of Institutional Effectiveness &amp; Evaluation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8732-10D3-FA8E-72B7-94450397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;p5">
            <a:extLst>
              <a:ext uri="{FF2B5EF4-FFF2-40B4-BE49-F238E27FC236}">
                <a16:creationId xmlns:a16="http://schemas.microsoft.com/office/drawing/2014/main" id="{38831DC4-9051-E244-36E1-F7214F50402E}"/>
              </a:ext>
            </a:extLst>
          </p:cNvPr>
          <p:cNvSpPr txBox="1"/>
          <p:nvPr/>
        </p:nvSpPr>
        <p:spPr>
          <a:xfrm>
            <a:off x="626747" y="2142316"/>
            <a:ext cx="10288903" cy="448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Evaluation and Assessment (cont.)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 startAt="7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institution uses examples of student work and student interactions among themselves and with faculty in assessing program learning outcomes.  (C-RAC, SACSCOC)</a:t>
            </a: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10;p5">
            <a:extLst>
              <a:ext uri="{FF2B5EF4-FFF2-40B4-BE49-F238E27FC236}">
                <a16:creationId xmlns:a16="http://schemas.microsoft.com/office/drawing/2014/main" id="{4AB6CF37-346A-AD40-18DE-4BBA53CF7EFB}"/>
              </a:ext>
            </a:extLst>
          </p:cNvPr>
          <p:cNvSpPr txBox="1"/>
          <p:nvPr/>
        </p:nvSpPr>
        <p:spPr>
          <a:xfrm>
            <a:off x="547725" y="611434"/>
            <a:ext cx="9228453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Principles of Good Practice (PGP)</a:t>
            </a:r>
            <a:endParaRPr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3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3CAB2-81B0-FD71-AC60-8D5E55DE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5">
            <a:extLst>
              <a:ext uri="{FF2B5EF4-FFF2-40B4-BE49-F238E27FC236}">
                <a16:creationId xmlns:a16="http://schemas.microsoft.com/office/drawing/2014/main" id="{F8B4568C-64A9-AB8C-9CCB-78881CBA10E0}"/>
              </a:ext>
            </a:extLst>
          </p:cNvPr>
          <p:cNvSpPr txBox="1"/>
          <p:nvPr/>
        </p:nvSpPr>
        <p:spPr>
          <a:xfrm>
            <a:off x="492760" y="554989"/>
            <a:ext cx="867894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The University’s LMS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Google Shape;109;p5">
            <a:extLst>
              <a:ext uri="{FF2B5EF4-FFF2-40B4-BE49-F238E27FC236}">
                <a16:creationId xmlns:a16="http://schemas.microsoft.com/office/drawing/2014/main" id="{ECDEBAA7-7272-8E36-218B-91088E0FB23D}"/>
              </a:ext>
            </a:extLst>
          </p:cNvPr>
          <p:cNvSpPr txBox="1"/>
          <p:nvPr/>
        </p:nvSpPr>
        <p:spPr>
          <a:xfrm>
            <a:off x="626747" y="2142316"/>
            <a:ext cx="10288903" cy="416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Benefits of Canvas (all modalities)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Student submissions are stored in perpetuity.  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Student submissions are stored behind our firewall ensuring security.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Has a Rubrics feature that can aid with grading consistency.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Has an Outcomes feature that can aid with collecting data for assessment purposes and for outside accreditation organizations.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Is fully supported with technical support and training.</a:t>
            </a: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2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883513-F0CB-58F0-BC0B-C6353C2C5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06298"/>
              </p:ext>
            </p:extLst>
          </p:nvPr>
        </p:nvGraphicFramePr>
        <p:xfrm>
          <a:off x="2398816" y="3536431"/>
          <a:ext cx="9351357" cy="2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501">
                  <a:extLst>
                    <a:ext uri="{9D8B030D-6E8A-4147-A177-3AD203B41FA5}">
                      <a16:colId xmlns:a16="http://schemas.microsoft.com/office/drawing/2014/main" val="1634597527"/>
                    </a:ext>
                  </a:extLst>
                </a:gridCol>
                <a:gridCol w="4731856">
                  <a:extLst>
                    <a:ext uri="{9D8B030D-6E8A-4147-A177-3AD203B41FA5}">
                      <a16:colId xmlns:a16="http://schemas.microsoft.com/office/drawing/2014/main" val="798235514"/>
                    </a:ext>
                  </a:extLst>
                </a:gridCol>
              </a:tblGrid>
              <a:tr h="6960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Academic Program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DE Program Effectiveness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715258"/>
                  </a:ext>
                </a:extLst>
              </a:tr>
              <a:tr h="696063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2"/>
                          </a:solidFill>
                        </a:rPr>
                        <a:t>Focus on PLOs (direct measures)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2"/>
                          </a:solidFill>
                        </a:rPr>
                        <a:t>PLOs (direct/indirect), student experience &amp; success metrics (SCEs, surveys, GPR, graduation/retention,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152014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2"/>
                          </a:solidFill>
                        </a:rPr>
                        <a:t>9-step workflow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2"/>
                          </a:solidFill>
                        </a:rPr>
                        <a:t>6-step workflow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665400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2"/>
                          </a:solidFill>
                        </a:rPr>
                        <a:t>College-level &amp; OIEE feedback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2"/>
                          </a:solidFill>
                        </a:rPr>
                        <a:t>OIEE feedback only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0407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468DEB-FE48-C6E5-D5FC-81AE8193A973}"/>
              </a:ext>
            </a:extLst>
          </p:cNvPr>
          <p:cNvSpPr txBox="1"/>
          <p:nvPr/>
        </p:nvSpPr>
        <p:spPr>
          <a:xfrm>
            <a:off x="801511" y="1510374"/>
            <a:ext cx="113938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Similarities: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Same dual-phase reporting (PA: Plan/Report, DE: Sources of Data/Findings &amp; Implications)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Same general timeline (Spring planning, Fall reporting)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Both should be self-contained, standalone reports </a:t>
            </a:r>
          </a:p>
          <a:p>
            <a:pPr lvl="2"/>
            <a:endParaRPr lang="en-US" i="1" dirty="0"/>
          </a:p>
        </p:txBody>
      </p:sp>
      <p:sp>
        <p:nvSpPr>
          <p:cNvPr id="5" name="Google Shape;87;p2">
            <a:extLst>
              <a:ext uri="{FF2B5EF4-FFF2-40B4-BE49-F238E27FC236}">
                <a16:creationId xmlns:a16="http://schemas.microsoft.com/office/drawing/2014/main" id="{9A14B6D3-F3BE-7C91-0577-915571B6D517}"/>
              </a:ext>
            </a:extLst>
          </p:cNvPr>
          <p:cNvSpPr txBox="1"/>
          <p:nvPr/>
        </p:nvSpPr>
        <p:spPr>
          <a:xfrm>
            <a:off x="492760" y="410420"/>
            <a:ext cx="10728856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32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Program Assessment &amp; DE Program Effectiveness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B07E1-8AFB-F2D2-EE98-3FD500FA71D8}"/>
              </a:ext>
            </a:extLst>
          </p:cNvPr>
          <p:cNvSpPr txBox="1"/>
          <p:nvPr/>
        </p:nvSpPr>
        <p:spPr>
          <a:xfrm>
            <a:off x="801511" y="3480144"/>
            <a:ext cx="188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Differences*: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78AB8-4FE4-C974-8F0E-72E26ECAD873}"/>
              </a:ext>
            </a:extLst>
          </p:cNvPr>
          <p:cNvSpPr txBox="1"/>
          <p:nvPr/>
        </p:nvSpPr>
        <p:spPr>
          <a:xfrm>
            <a:off x="2398816" y="6087171"/>
            <a:ext cx="8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*May have different Program Coordinators assigned in HelioCampus</a:t>
            </a:r>
          </a:p>
        </p:txBody>
      </p:sp>
    </p:spTree>
    <p:extLst>
      <p:ext uri="{BB962C8B-B14F-4D97-AF65-F5344CB8AC3E}">
        <p14:creationId xmlns:p14="http://schemas.microsoft.com/office/powerpoint/2010/main" val="9959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823746" y="1990159"/>
            <a:ext cx="4357854" cy="41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Findings &amp; Implications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Due Date: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December 6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--</a:t>
            </a:r>
            <a:r>
              <a:rPr lang="en-US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Submit to Step 4 in HelioCampus</a:t>
            </a: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23-24 DE Reports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3F1C887-8F8B-AC17-0C19-6C6D23A96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9"/>
          <a:stretch/>
        </p:blipFill>
        <p:spPr>
          <a:xfrm>
            <a:off x="5683822" y="1802355"/>
            <a:ext cx="6105283" cy="450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2E0B2-F9F8-922D-718E-BCDA0D73C45E}"/>
              </a:ext>
            </a:extLst>
          </p:cNvPr>
          <p:cNvSpPr/>
          <p:nvPr/>
        </p:nvSpPr>
        <p:spPr>
          <a:xfrm>
            <a:off x="7685070" y="3513505"/>
            <a:ext cx="3763766" cy="308225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8F063-8039-AB29-36C2-99FBE4383D01}"/>
              </a:ext>
            </a:extLst>
          </p:cNvPr>
          <p:cNvSpPr/>
          <p:nvPr/>
        </p:nvSpPr>
        <p:spPr>
          <a:xfrm>
            <a:off x="7685070" y="4006922"/>
            <a:ext cx="2258703" cy="184679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90D148-4AAA-E4D2-229B-EEF3C82B67B1}"/>
              </a:ext>
            </a:extLst>
          </p:cNvPr>
          <p:cNvSpPr/>
          <p:nvPr/>
        </p:nvSpPr>
        <p:spPr>
          <a:xfrm>
            <a:off x="7685070" y="3513505"/>
            <a:ext cx="607989" cy="32902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492760" y="554989"/>
            <a:ext cx="9238262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23-24 DE Report – Where is it?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D09AB4F-34C4-01CC-6778-3C7672AC3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8" y="2022099"/>
            <a:ext cx="5315692" cy="259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8B945A2B-E91B-B02F-E7D5-F116FFDF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337" y="2022099"/>
            <a:ext cx="5306165" cy="257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8F063-8039-AB29-36C2-99FBE4383D01}"/>
              </a:ext>
            </a:extLst>
          </p:cNvPr>
          <p:cNvSpPr/>
          <p:nvPr/>
        </p:nvSpPr>
        <p:spPr>
          <a:xfrm>
            <a:off x="3774559" y="3158353"/>
            <a:ext cx="1658679" cy="38763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93E69AB-EAAC-B5AC-235B-FA9CCF44DF98}"/>
              </a:ext>
            </a:extLst>
          </p:cNvPr>
          <p:cNvSpPr/>
          <p:nvPr/>
        </p:nvSpPr>
        <p:spPr>
          <a:xfrm>
            <a:off x="5769142" y="3265653"/>
            <a:ext cx="722701" cy="326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CFF83C5E-C6BD-A53E-7313-034FB5F3BECA}"/>
              </a:ext>
            </a:extLst>
          </p:cNvPr>
          <p:cNvSpPr/>
          <p:nvPr/>
        </p:nvSpPr>
        <p:spPr>
          <a:xfrm>
            <a:off x="5033728" y="2012797"/>
            <a:ext cx="557936" cy="611733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2B982757-B402-B746-3E52-67A32EEFC9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03898" y="2255593"/>
            <a:ext cx="429830" cy="805395"/>
          </a:xfrm>
          <a:prstGeom prst="curved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092E0B2-F9F8-922D-718E-BCDA0D73C45E}"/>
              </a:ext>
            </a:extLst>
          </p:cNvPr>
          <p:cNvSpPr/>
          <p:nvPr/>
        </p:nvSpPr>
        <p:spPr>
          <a:xfrm>
            <a:off x="7082947" y="3512634"/>
            <a:ext cx="3241268" cy="308225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07D522-E863-A0C0-3BC2-A1A03E81EFF9}"/>
              </a:ext>
            </a:extLst>
          </p:cNvPr>
          <p:cNvSpPr/>
          <p:nvPr/>
        </p:nvSpPr>
        <p:spPr>
          <a:xfrm>
            <a:off x="8430942" y="3987789"/>
            <a:ext cx="1638091" cy="19080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254673-78F8-2682-FE02-9AF6553FA5EB}"/>
              </a:ext>
            </a:extLst>
          </p:cNvPr>
          <p:cNvSpPr txBox="1"/>
          <p:nvPr/>
        </p:nvSpPr>
        <p:spPr>
          <a:xfrm>
            <a:off x="205681" y="5236579"/>
            <a:ext cx="3037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Who has worked in this form and when?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89676FE-6333-BB70-99D1-1909EF6631C8}"/>
              </a:ext>
            </a:extLst>
          </p:cNvPr>
          <p:cNvSpPr/>
          <p:nvPr/>
        </p:nvSpPr>
        <p:spPr>
          <a:xfrm>
            <a:off x="3191454" y="5436634"/>
            <a:ext cx="722701" cy="326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CB2F0E-92D9-1DBB-81DA-F5E1B0332518}"/>
              </a:ext>
            </a:extLst>
          </p:cNvPr>
          <p:cNvSpPr txBox="1"/>
          <p:nvPr/>
        </p:nvSpPr>
        <p:spPr>
          <a:xfrm>
            <a:off x="4082525" y="4888327"/>
            <a:ext cx="303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 the form:</a:t>
            </a:r>
          </a:p>
        </p:txBody>
      </p:sp>
      <p:pic>
        <p:nvPicPr>
          <p:cNvPr id="35" name="Picture 34" descr="A blue and white rectangle with white text&#10;&#10;Description automatically generated">
            <a:extLst>
              <a:ext uri="{FF2B5EF4-FFF2-40B4-BE49-F238E27FC236}">
                <a16:creationId xmlns:a16="http://schemas.microsoft.com/office/drawing/2014/main" id="{F554F204-A0D0-5326-D8D0-4D7F88F80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979" y="5380927"/>
            <a:ext cx="7667523" cy="120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833E1987-CCCB-C2A1-FFD8-7EC942589DB6}"/>
              </a:ext>
            </a:extLst>
          </p:cNvPr>
          <p:cNvSpPr/>
          <p:nvPr/>
        </p:nvSpPr>
        <p:spPr>
          <a:xfrm>
            <a:off x="9760543" y="5258697"/>
            <a:ext cx="616979" cy="723419"/>
          </a:xfrm>
          <a:prstGeom prst="irregularSeal1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640603" y="1615843"/>
            <a:ext cx="4357854" cy="531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#1: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Mode of delivery selection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#2: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Findings - address all sources of data described above (FTF comparison data where possible)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#3: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Continuous improvement</a:t>
            </a:r>
            <a:b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lang="en-US" sz="2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Tips: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Re-read the feedback at the bottom of the form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Use the Form History to refresh your memory/see who has worked in the form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OIEE reviews reports in January</a:t>
            </a: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23-24 DE Reports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FB08933-6B19-A64E-B3F6-606D4843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5"/>
          <a:stretch/>
        </p:blipFill>
        <p:spPr>
          <a:xfrm>
            <a:off x="5671334" y="554989"/>
            <a:ext cx="6129708" cy="601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558D2-20DF-E7E8-5EAA-A20B714B1DBA}"/>
              </a:ext>
            </a:extLst>
          </p:cNvPr>
          <p:cNvSpPr txBox="1"/>
          <p:nvPr/>
        </p:nvSpPr>
        <p:spPr>
          <a:xfrm>
            <a:off x="5517223" y="1178672"/>
            <a:ext cx="67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#1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760CC-9108-A021-D28F-C34A023ABE98}"/>
              </a:ext>
            </a:extLst>
          </p:cNvPr>
          <p:cNvSpPr txBox="1"/>
          <p:nvPr/>
        </p:nvSpPr>
        <p:spPr>
          <a:xfrm>
            <a:off x="5506948" y="1884548"/>
            <a:ext cx="67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#2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68EF2-038E-4947-52C0-D91B794402BF}"/>
              </a:ext>
            </a:extLst>
          </p:cNvPr>
          <p:cNvSpPr txBox="1"/>
          <p:nvPr/>
        </p:nvSpPr>
        <p:spPr>
          <a:xfrm>
            <a:off x="5517223" y="4373288"/>
            <a:ext cx="678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32828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F1947C0-242F-59B9-EC5D-A29434BB1EB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-1724" t="8333" r="-1724" b="8333"/>
          <a:stretch/>
        </p:blipFill>
        <p:spPr>
          <a:xfrm>
            <a:off x="1182482" y="4380272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CA78CE-C475-B879-0859-F22458DA9202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4"/>
          <a:srcRect t="3125" b="3125"/>
          <a:stretch/>
        </p:blipFill>
        <p:spPr>
          <a:xfrm>
            <a:off x="4724400" y="4402138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0512DDA-03B4-4D3C-9C35-B0245ADBD81E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 rotWithShape="1">
          <a:blip r:embed="rId5"/>
          <a:srcRect/>
          <a:stretch/>
        </p:blipFill>
        <p:spPr>
          <a:xfrm>
            <a:off x="8266113" y="4402138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8" name="Google Shape;118;p6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Sources of Data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148916" y="1968006"/>
            <a:ext cx="2776765" cy="227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PLOs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Mirror the Findings in </a:t>
            </a:r>
            <a:r>
              <a:rPr lang="en-US" sz="1600" i="1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Academic Program Assessment</a:t>
            </a: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report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Student perspective of their own learning (surveys/</a:t>
            </a:r>
            <a:r>
              <a:rPr lang="en-US" sz="1600" b="1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SCEs</a:t>
            </a: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9;p6">
            <a:extLst>
              <a:ext uri="{FF2B5EF4-FFF2-40B4-BE49-F238E27FC236}">
                <a16:creationId xmlns:a16="http://schemas.microsoft.com/office/drawing/2014/main" id="{3997B6DD-9280-81B4-8FBC-5485F7829B15}"/>
              </a:ext>
            </a:extLst>
          </p:cNvPr>
          <p:cNvSpPr txBox="1"/>
          <p:nvPr/>
        </p:nvSpPr>
        <p:spPr>
          <a:xfrm>
            <a:off x="4635794" y="1973690"/>
            <a:ext cx="3315510" cy="227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STUDENT SUCCESS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Retention/graduation rates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Time to graduation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GPA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Key course performance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SCEs</a:t>
            </a:r>
            <a:endParaRPr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19;p6">
            <a:extLst>
              <a:ext uri="{FF2B5EF4-FFF2-40B4-BE49-F238E27FC236}">
                <a16:creationId xmlns:a16="http://schemas.microsoft.com/office/drawing/2014/main" id="{E0D1BA74-9680-7154-F618-778C39D15131}"/>
              </a:ext>
            </a:extLst>
          </p:cNvPr>
          <p:cNvSpPr txBox="1"/>
          <p:nvPr/>
        </p:nvSpPr>
        <p:spPr>
          <a:xfrm>
            <a:off x="8067535" y="1968006"/>
            <a:ext cx="3197740" cy="258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STUDENT FEEDBACK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Exit/graduation surveys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Interviews/focus groups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endParaRPr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9D7FF-4486-F7C7-63A6-74BCA462A747}"/>
              </a:ext>
            </a:extLst>
          </p:cNvPr>
          <p:cNvSpPr txBox="1"/>
          <p:nvPr/>
        </p:nvSpPr>
        <p:spPr>
          <a:xfrm>
            <a:off x="1515793" y="6102956"/>
            <a:ext cx="1011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5A9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program data should be compared to data from traditional offerings</a:t>
            </a:r>
            <a:r>
              <a:rPr lang="en-US" b="1" dirty="0">
                <a:solidFill>
                  <a:srgbClr val="F1B20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492760" y="554989"/>
            <a:ext cx="8651240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0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Comparing to FTF Offerings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154773" y="2249714"/>
            <a:ext cx="2975550" cy="320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0"/>
                <a:ea typeface="Open Sans Extrabold"/>
                <a:cs typeface="Open Sans Extrabold"/>
                <a:sym typeface="Open Sans ExtraBold"/>
              </a:rPr>
              <a:t>Same credential in FTF modality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1" spc="300" dirty="0">
              <a:solidFill>
                <a:schemeClr val="dk1"/>
              </a:solidFill>
              <a:latin typeface="Work Sans" pitchFamily="2" charset="0"/>
              <a:ea typeface="Open Sans Extrabold"/>
              <a:cs typeface="Open Sans Extrabold"/>
              <a:sym typeface="Open Sans ExtraBo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“Built-in” comparator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Should have PLOs in common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9;p6">
            <a:extLst>
              <a:ext uri="{FF2B5EF4-FFF2-40B4-BE49-F238E27FC236}">
                <a16:creationId xmlns:a16="http://schemas.microsoft.com/office/drawing/2014/main" id="{3997B6DD-9280-81B4-8FBC-5485F7829B15}"/>
              </a:ext>
            </a:extLst>
          </p:cNvPr>
          <p:cNvSpPr txBox="1"/>
          <p:nvPr/>
        </p:nvSpPr>
        <p:spPr>
          <a:xfrm>
            <a:off x="4629328" y="1935681"/>
            <a:ext cx="3185946" cy="375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0"/>
                <a:ea typeface="Open Sans Extrabold"/>
                <a:cs typeface="Open Sans Extrabold"/>
                <a:sym typeface="Open Sans ExtraBold"/>
              </a:rPr>
              <a:t>Reasonable comparator in same department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1" spc="300" dirty="0">
              <a:solidFill>
                <a:schemeClr val="dk1"/>
              </a:solidFill>
              <a:latin typeface="Work Sans" pitchFamily="2" charset="0"/>
              <a:ea typeface="Open Sans Extrabold"/>
              <a:cs typeface="Open Sans Extrabold"/>
              <a:sym typeface="Open Sans ExtraBo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Typically same degree level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Similar student demographics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Overlap in foundational knowledge/key coursework</a:t>
            </a:r>
          </a:p>
        </p:txBody>
      </p:sp>
      <p:sp>
        <p:nvSpPr>
          <p:cNvPr id="3" name="Google Shape;119;p6">
            <a:extLst>
              <a:ext uri="{FF2B5EF4-FFF2-40B4-BE49-F238E27FC236}">
                <a16:creationId xmlns:a16="http://schemas.microsoft.com/office/drawing/2014/main" id="{E0D1BA74-9680-7154-F618-778C39D15131}"/>
              </a:ext>
            </a:extLst>
          </p:cNvPr>
          <p:cNvSpPr txBox="1"/>
          <p:nvPr/>
        </p:nvSpPr>
        <p:spPr>
          <a:xfrm>
            <a:off x="8314279" y="2249714"/>
            <a:ext cx="2839063" cy="34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0"/>
                <a:ea typeface="Open Sans Extrabold"/>
                <a:cs typeface="Open Sans Extrabold"/>
                <a:sym typeface="Open Sans ExtraBold"/>
              </a:rPr>
              <a:t>Multiple comparators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1" spc="300" dirty="0">
              <a:solidFill>
                <a:schemeClr val="dk1"/>
              </a:solidFill>
              <a:latin typeface="Work Sans" pitchFamily="2" charset="0"/>
              <a:ea typeface="Open Sans Extrabold"/>
              <a:cs typeface="Open Sans Extrabold"/>
              <a:sym typeface="Open Sans ExtraBo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Flexibility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Depending on the sources of data, may make sense to compare to Program A on X metric, and to Program B on Y metric.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endParaRPr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0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F1947C0-242F-59B9-EC5D-A29434BB1EB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-1724" t="8333" r="-1724" b="8333"/>
          <a:stretch/>
        </p:blipFill>
        <p:spPr>
          <a:xfrm>
            <a:off x="1182482" y="4380272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CA78CE-C475-B879-0859-F22458DA9202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4"/>
          <a:srcRect t="3125" b="3125"/>
          <a:stretch/>
        </p:blipFill>
        <p:spPr>
          <a:xfrm>
            <a:off x="4724400" y="4402138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0512DDA-03B4-4D3C-9C35-B0245ADBD81E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 rotWithShape="1">
          <a:blip r:embed="rId5"/>
          <a:srcRect/>
          <a:stretch/>
        </p:blipFill>
        <p:spPr>
          <a:xfrm>
            <a:off x="8266113" y="4402138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8" name="Google Shape;118;p6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Sources of Data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148916" y="1968006"/>
            <a:ext cx="2776765" cy="227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PLOs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Mirror the Findings in </a:t>
            </a:r>
            <a:r>
              <a:rPr lang="en-US" sz="1800" i="1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Academic Program Assessment</a:t>
            </a: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report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Student perspective (surveys/</a:t>
            </a:r>
            <a:r>
              <a:rPr lang="en-US" sz="1800" b="1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SCEs</a:t>
            </a: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9;p6">
            <a:extLst>
              <a:ext uri="{FF2B5EF4-FFF2-40B4-BE49-F238E27FC236}">
                <a16:creationId xmlns:a16="http://schemas.microsoft.com/office/drawing/2014/main" id="{3997B6DD-9280-81B4-8FBC-5485F7829B15}"/>
              </a:ext>
            </a:extLst>
          </p:cNvPr>
          <p:cNvSpPr txBox="1"/>
          <p:nvPr/>
        </p:nvSpPr>
        <p:spPr>
          <a:xfrm>
            <a:off x="4635794" y="1973690"/>
            <a:ext cx="3197740" cy="227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STUDENT SUCCESS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Retention/graduation rates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Time to graduation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GPR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Key course performance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SCEs</a:t>
            </a:r>
            <a:endParaRPr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19;p6">
            <a:extLst>
              <a:ext uri="{FF2B5EF4-FFF2-40B4-BE49-F238E27FC236}">
                <a16:creationId xmlns:a16="http://schemas.microsoft.com/office/drawing/2014/main" id="{E0D1BA74-9680-7154-F618-778C39D15131}"/>
              </a:ext>
            </a:extLst>
          </p:cNvPr>
          <p:cNvSpPr txBox="1"/>
          <p:nvPr/>
        </p:nvSpPr>
        <p:spPr>
          <a:xfrm>
            <a:off x="8038843" y="1968006"/>
            <a:ext cx="3197740" cy="258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STUDENT FEEDBACK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Exit/graduation surveys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Interviews/focus groups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 panose="020B0604020202020204" pitchFamily="34" charset="0"/>
              <a:buChar char="•"/>
            </a:pPr>
            <a:endParaRPr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9D7FF-4486-F7C7-63A6-74BCA462A747}"/>
              </a:ext>
            </a:extLst>
          </p:cNvPr>
          <p:cNvSpPr txBox="1"/>
          <p:nvPr/>
        </p:nvSpPr>
        <p:spPr>
          <a:xfrm>
            <a:off x="1597679" y="6102956"/>
            <a:ext cx="1011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5A9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program data should be compared to those of traditional offerings</a:t>
            </a:r>
            <a:r>
              <a:rPr lang="en-US" b="1" dirty="0">
                <a:solidFill>
                  <a:srgbClr val="F1B20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260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8895789" cy="97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36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Student Course Evaluations (SCEs)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52500" y="1551427"/>
            <a:ext cx="10223170" cy="483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SCE data from key courses – aggregate up (program level)</a:t>
            </a: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What does the program want/need to know most?</a:t>
            </a:r>
          </a:p>
          <a:p>
            <a:pPr>
              <a:lnSpc>
                <a:spcPct val="144000"/>
              </a:lnSpc>
              <a:buClr>
                <a:schemeClr val="dk1"/>
              </a:buClr>
              <a:buSzPts val="2000"/>
            </a:pPr>
            <a:r>
              <a:rPr lang="en-US" sz="18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	--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Technology &amp; accessibility, learning resources/materials, engagement, interaction, 	learning support, etc.</a:t>
            </a: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Items can be added at department and course level in HelioCampus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	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--Spring 2025 end-of-semester SCEs, to be included in 24-25 DE reports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	--Send items/courses to your department 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3"/>
              </a:rPr>
              <a:t>SCE Liaison 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(must be submitted to OIEE at 	least one week before SCEs launch)</a:t>
            </a:r>
          </a:p>
          <a:p>
            <a:pPr marL="285750" marR="0" lvl="0" indent="-28575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4"/>
              </a:rPr>
              <a:t>Common items</a:t>
            </a: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5"/>
              </a:rPr>
              <a:t>DE-specific examples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, may include open-ended</a:t>
            </a:r>
          </a:p>
        </p:txBody>
      </p:sp>
    </p:spTree>
    <p:extLst>
      <p:ext uri="{BB962C8B-B14F-4D97-AF65-F5344CB8AC3E}">
        <p14:creationId xmlns:p14="http://schemas.microsoft.com/office/powerpoint/2010/main" val="98246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Agenda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56860" y="2115201"/>
            <a:ext cx="11043591" cy="418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DE Effectiveness at Texas A&amp;M</a:t>
            </a:r>
            <a:endParaRPr lang="en-US" sz="2400" i="0" dirty="0">
              <a:solidFill>
                <a:schemeClr val="l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Dr. Kelley Shaffer, Director of Distance &amp; Digital Education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i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23-24 DE Program Effectiveness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reporting – Fall 2024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Sources of Data 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– SCEs: Mr. Michael Alexander, Asst Dean for Grad Programs at Mays Business School</a:t>
            </a: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Introduction to OLC Framework </a:t>
            </a:r>
          </a:p>
          <a:p>
            <a:pPr marL="342900" indent="-342900">
              <a:lnSpc>
                <a:spcPct val="144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Future Reporting &amp; Resources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446730" y="1653159"/>
            <a:ext cx="4914018" cy="458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Demonstrated alignment with Principles of Practice and SACSCOC guidelines</a:t>
            </a:r>
            <a:b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</a:br>
            <a:endParaRPr lang="en-US" sz="20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NOT an overhaul of the process/requirements &amp; not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req’d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 to look at ALL the data each year</a:t>
            </a:r>
            <a:b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</a:br>
            <a:endParaRPr lang="en-US" sz="20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To provide a foundation for quality and ensuring the process is in alignment with the university’s goals for DE</a:t>
            </a:r>
          </a:p>
        </p:txBody>
      </p:sp>
      <p:sp>
        <p:nvSpPr>
          <p:cNvPr id="110" name="Google Shape;110;p5"/>
          <p:cNvSpPr txBox="1"/>
          <p:nvPr/>
        </p:nvSpPr>
        <p:spPr>
          <a:xfrm>
            <a:off x="446731" y="765361"/>
            <a:ext cx="8289732" cy="55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0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OLC Framework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9" name="Picture 8" descr="A white and blue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4F02EAC-80D1-889D-DE6E-0AAA43FA5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08"/>
          <a:stretch/>
        </p:blipFill>
        <p:spPr>
          <a:xfrm>
            <a:off x="5555231" y="1653158"/>
            <a:ext cx="6198782" cy="458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2E0B2-F9F8-922D-718E-BCDA0D73C45E}"/>
              </a:ext>
            </a:extLst>
          </p:cNvPr>
          <p:cNvSpPr/>
          <p:nvPr/>
        </p:nvSpPr>
        <p:spPr>
          <a:xfrm>
            <a:off x="6243525" y="2683366"/>
            <a:ext cx="1039777" cy="144894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7FF3C9-E418-089E-C081-C0AF2B217857}"/>
              </a:ext>
            </a:extLst>
          </p:cNvPr>
          <p:cNvSpPr/>
          <p:nvPr/>
        </p:nvSpPr>
        <p:spPr>
          <a:xfrm>
            <a:off x="6763413" y="3429000"/>
            <a:ext cx="1306699" cy="144894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DE3C4-B6F8-3012-D87F-0B268D53ADF3}"/>
              </a:ext>
            </a:extLst>
          </p:cNvPr>
          <p:cNvSpPr/>
          <p:nvPr/>
        </p:nvSpPr>
        <p:spPr>
          <a:xfrm>
            <a:off x="6110063" y="3927162"/>
            <a:ext cx="1306699" cy="144894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6A95F5-9AF9-D8EB-7DDA-E20E6AA04F16}"/>
              </a:ext>
            </a:extLst>
          </p:cNvPr>
          <p:cNvSpPr/>
          <p:nvPr/>
        </p:nvSpPr>
        <p:spPr>
          <a:xfrm>
            <a:off x="9749943" y="5451161"/>
            <a:ext cx="1254755" cy="173462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11075463" cy="97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36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Future Reporting (AY24-25 &amp; Beyond)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56861" y="1871330"/>
            <a:ext cx="10711362" cy="456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AY24-25: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Addition of Compliance Indicators </a:t>
            </a:r>
            <a:r>
              <a:rPr lang="en-US" sz="2400" i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(Exemplary, Sufficient, Needs Improvement, Noncompliant) 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AY25-26: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To be launched in March ‘25; Forms will be more structured to solicit required information.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Both cycles:</a:t>
            </a:r>
          </a:p>
          <a:p>
            <a:pPr lvl="1">
              <a:lnSpc>
                <a:spcPct val="144000"/>
              </a:lnSpc>
              <a:buClr>
                <a:schemeClr val="dk1"/>
              </a:buClr>
              <a:buSzPts val="2000"/>
            </a:pPr>
            <a:r>
              <a:rPr lang="en-US" sz="2400" i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	--At least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2 data sources (PLOs &amp; student experience)</a:t>
            </a:r>
          </a:p>
          <a:p>
            <a:pPr lvl="1">
              <a:lnSpc>
                <a:spcPct val="144000"/>
              </a:lnSpc>
              <a:buClr>
                <a:schemeClr val="dk1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	--Evidence of continuous improvement based on the data</a:t>
            </a:r>
          </a:p>
          <a:p>
            <a:pPr lvl="1">
              <a:lnSpc>
                <a:spcPct val="144000"/>
              </a:lnSpc>
              <a:buClr>
                <a:schemeClr val="dk1"/>
              </a:buClr>
              <a:buSzPts val="2000"/>
            </a:pP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lvl="1">
              <a:lnSpc>
                <a:spcPct val="144000"/>
              </a:lnSpc>
              <a:buClr>
                <a:schemeClr val="dk1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*23-24 </a:t>
            </a:r>
            <a:r>
              <a:rPr lang="en-US" sz="2400" i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Sources of Data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 still can be updated.</a:t>
            </a:r>
          </a:p>
        </p:txBody>
      </p:sp>
    </p:spTree>
    <p:extLst>
      <p:ext uri="{BB962C8B-B14F-4D97-AF65-F5344CB8AC3E}">
        <p14:creationId xmlns:p14="http://schemas.microsoft.com/office/powerpoint/2010/main" val="137378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8895789" cy="97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36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Resources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56861" y="1818168"/>
            <a:ext cx="10711362" cy="456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OIEE –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3"/>
              </a:rPr>
              <a:t>assessment.tamu.edu</a:t>
            </a: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	--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4"/>
              </a:rPr>
              <a:t>DE Program Effectiveness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 information &amp; resources</a:t>
            </a: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5"/>
              </a:rPr>
              <a:t>distance.tamu.edu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 – Policies &amp; faculty resources</a:t>
            </a: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6"/>
              </a:rPr>
              <a:t>lms.tamu.edu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 – Teaching &amp; learning, training &amp; resources, LMS support</a:t>
            </a: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7"/>
              </a:rPr>
              <a:t>Principles of Good Practice</a:t>
            </a: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  <a:hlinkClick r:id="rId8"/>
              </a:rPr>
              <a:t>OLC Program Rubric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– to be used in a modified capacity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4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803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689428" y="4868365"/>
            <a:ext cx="11074400" cy="100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Elizabeth Piwonka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Director, OIEE,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ebpiwonka@tamu.edu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Alyce Odasso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Associate Director, OIEE,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a.odasso@tamu.edu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Kelley Shaffer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Director of Distance &amp; Digital Education,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kshaffer2@tamu.edu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Objectives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38200" y="2104704"/>
            <a:ext cx="10515600" cy="40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COMPARE/CONTRAST </a:t>
            </a:r>
            <a:r>
              <a:rPr lang="en-US" sz="16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</a:t>
            </a:r>
            <a:r>
              <a:rPr lang="en-US" sz="1600" b="1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 Program Effectiveness review </a:t>
            </a:r>
            <a:r>
              <a:rPr lang="en-US" sz="16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and the </a:t>
            </a:r>
            <a:r>
              <a:rPr lang="en-US" sz="1600" b="1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Academic Program Assessment </a:t>
            </a:r>
            <a:r>
              <a:rPr lang="en-US" sz="16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process in terms of purpose, scope, and reporting process.</a:t>
            </a:r>
            <a:br>
              <a:rPr lang="en-US" sz="1600" b="1" i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IDENTIFY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multiple sources of data that provide evidence of DE effectiveness and a foundation for developing programmatic improvements/enhancements.</a:t>
            </a:r>
            <a:br>
              <a:rPr lang="en-US" sz="1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IDENTIFY </a:t>
            </a: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methods for comparing DE data to those of traditional offerings.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8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LOCATE </a:t>
            </a: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resources and additional information about this process and about online program administration in general.</a:t>
            </a:r>
          </a:p>
        </p:txBody>
      </p:sp>
    </p:spTree>
    <p:extLst>
      <p:ext uri="{BB962C8B-B14F-4D97-AF65-F5344CB8AC3E}">
        <p14:creationId xmlns:p14="http://schemas.microsoft.com/office/powerpoint/2010/main" val="10794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1166680" y="2715072"/>
            <a:ext cx="3840335" cy="352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The institution evaluates the effectiveness of its online learning…and uses the results of its evaluations to enhance the attainment of the goals.”</a:t>
            </a:r>
            <a:endParaRPr i="1" dirty="0">
              <a:solidFill>
                <a:schemeClr val="tx1"/>
              </a:solidFill>
              <a:latin typeface="Oswald" panose="02000603000000000000" pitchFamily="2" charset="77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700" b="1" dirty="0">
                <a:solidFill>
                  <a:schemeClr val="tx1"/>
                </a:solidFill>
                <a:latin typeface="Work Sans ExtraBold" pitchFamily="2" charset="77"/>
                <a:ea typeface="Calibri"/>
                <a:cs typeface="Calibri"/>
                <a:sym typeface="Calibri"/>
              </a:rPr>
              <a:t>- </a:t>
            </a:r>
            <a:r>
              <a:rPr lang="en-US" sz="1700" i="1" dirty="0">
                <a:solidFill>
                  <a:schemeClr val="tx1"/>
                </a:solidFill>
                <a:latin typeface="Work Sans" pitchFamily="2" charset="0"/>
                <a:ea typeface="Calibri"/>
                <a:cs typeface="Calibri"/>
                <a:sym typeface="Calibri"/>
              </a:rPr>
              <a:t>Guidelines for the Evaluation of Distance Education</a:t>
            </a:r>
            <a:r>
              <a:rPr lang="en-US" sz="1700" b="1" dirty="0">
                <a:solidFill>
                  <a:schemeClr val="tx1"/>
                </a:solidFill>
                <a:latin typeface="Work Sans" pitchFamily="2" charset="0"/>
                <a:ea typeface="Calibri"/>
                <a:cs typeface="Calibri"/>
                <a:sym typeface="Calibri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Work Sans" pitchFamily="2" charset="0"/>
                <a:ea typeface="Calibri"/>
                <a:cs typeface="Calibri"/>
                <a:sym typeface="Calibri"/>
              </a:rPr>
              <a:t>SACSCOC Executive Committee, March 2020</a:t>
            </a:r>
            <a:endParaRPr lang="en-US" sz="1700" dirty="0">
              <a:solidFill>
                <a:schemeClr val="tx1"/>
              </a:solidFill>
              <a:latin typeface="Work Sans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660635" y="1770243"/>
            <a:ext cx="6355644" cy="305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Online education still relatively new; important to assess learning and program outcomes in these modalities.</a:t>
            </a:r>
          </a:p>
          <a:p>
            <a:pPr marL="285750" indent="-285750">
              <a:lnSpc>
                <a:spcPct val="14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Current reporting process--developed in response to </a:t>
            </a:r>
            <a:r>
              <a:rPr lang="en-US" sz="17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Guidelines for the Evaluation of Distance Education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(SACSCOC). In alignment with THECB and DoE mandates.</a:t>
            </a:r>
            <a:endParaRPr lang="en-US" sz="1700" i="1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Purpose is NOT to question program content/teaching –documentation provides evidence of participation</a:t>
            </a:r>
          </a:p>
        </p:txBody>
      </p:sp>
      <p:sp>
        <p:nvSpPr>
          <p:cNvPr id="99" name="Google Shape;99;p4"/>
          <p:cNvSpPr txBox="1"/>
          <p:nvPr/>
        </p:nvSpPr>
        <p:spPr>
          <a:xfrm>
            <a:off x="703094" y="2703804"/>
            <a:ext cx="2832243" cy="176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2916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“</a:t>
            </a:r>
            <a:endParaRPr sz="2800" b="1" dirty="0">
              <a:solidFill>
                <a:schemeClr val="accen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5457218" y="1319905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BACKGROUND &amp; PURPOSE</a:t>
            </a:r>
            <a:endParaRPr lang="en-US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5660635" y="4948018"/>
            <a:ext cx="5500393" cy="180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Quality of online course delivery</a:t>
            </a:r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More meaningful utilization of data to continually improve online education</a:t>
            </a:r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Broader support of faculty and students engaged in online education</a:t>
            </a:r>
          </a:p>
          <a:p>
            <a:pPr marL="285750" marR="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lang="en-US" sz="1700" spc="-1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5470601" y="4465704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UNIVERSITY’S FOCUS</a:t>
            </a:r>
            <a:endParaRPr lang="en-US" sz="1600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2760" y="328684"/>
            <a:ext cx="9413240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36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 Program Effectiveness @ Texas A&amp;M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1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038872" y="2846543"/>
            <a:ext cx="8364760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4400" i="1" dirty="0">
                <a:solidFill>
                  <a:schemeClr val="tx1"/>
                </a:solidFill>
                <a:latin typeface="OSWALD MEDIUMITALIC" panose="02000603000000000000" pitchFamily="2" charset="77"/>
                <a:sym typeface="Oswald"/>
              </a:rPr>
              <a:t>External Considerations for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4400" i="1" dirty="0">
                <a:solidFill>
                  <a:schemeClr val="tx1"/>
                </a:solidFill>
                <a:latin typeface="OSWALD MEDIUMITALIC" panose="02000603000000000000" pitchFamily="2" charset="77"/>
                <a:sym typeface="Oswald"/>
              </a:rPr>
              <a:t>Distance 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ACSCOC Logo">
            <a:extLst>
              <a:ext uri="{FF2B5EF4-FFF2-40B4-BE49-F238E27FC236}">
                <a16:creationId xmlns:a16="http://schemas.microsoft.com/office/drawing/2014/main" id="{71E9FC55-74AC-9E9F-377D-6A3600C2913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4195" r="4542"/>
          <a:stretch/>
        </p:blipFill>
        <p:spPr>
          <a:xfrm>
            <a:off x="1052946" y="4265587"/>
            <a:ext cx="3006437" cy="1368111"/>
          </a:xfrm>
        </p:spPr>
      </p:pic>
      <p:pic>
        <p:nvPicPr>
          <p:cNvPr id="8" name="Picture Placeholder 7" descr="Texas Higher Education Coordinating Board logo">
            <a:extLst>
              <a:ext uri="{FF2B5EF4-FFF2-40B4-BE49-F238E27FC236}">
                <a16:creationId xmlns:a16="http://schemas.microsoft.com/office/drawing/2014/main" id="{4B3FB324-BE79-06EF-C247-92B77D979C5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1948" r="-433"/>
          <a:stretch/>
        </p:blipFill>
        <p:spPr>
          <a:xfrm>
            <a:off x="4583878" y="4390280"/>
            <a:ext cx="3024243" cy="115153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26EC8F-9056-3997-DD97-681EDAAF1EC2}"/>
              </a:ext>
            </a:extLst>
          </p:cNvPr>
          <p:cNvSpPr txBox="1"/>
          <p:nvPr/>
        </p:nvSpPr>
        <p:spPr>
          <a:xfrm>
            <a:off x="1295400" y="2361580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Accrediting 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18757-AA87-CA40-F6B3-BD81AD055611}"/>
              </a:ext>
            </a:extLst>
          </p:cNvPr>
          <p:cNvSpPr txBox="1"/>
          <p:nvPr/>
        </p:nvSpPr>
        <p:spPr>
          <a:xfrm>
            <a:off x="4835236" y="2361580"/>
            <a:ext cx="252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State Governing Body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ECB54-0A9F-9588-9DDE-4E16D9C0D80A}"/>
              </a:ext>
            </a:extLst>
          </p:cNvPr>
          <p:cNvSpPr txBox="1"/>
          <p:nvPr/>
        </p:nvSpPr>
        <p:spPr>
          <a:xfrm>
            <a:off x="8375073" y="2407746"/>
            <a:ext cx="252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Federal Governing Body</a:t>
            </a:r>
          </a:p>
        </p:txBody>
      </p:sp>
      <p:pic>
        <p:nvPicPr>
          <p:cNvPr id="17" name="Picture Placeholder 16" descr="US Department of Education logo">
            <a:extLst>
              <a:ext uri="{FF2B5EF4-FFF2-40B4-BE49-F238E27FC236}">
                <a16:creationId xmlns:a16="http://schemas.microsoft.com/office/drawing/2014/main" id="{43B4446C-92D5-C14C-67B0-FCEAF3792896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4"/>
          <a:srcRect l="-1400" r="177"/>
          <a:stretch/>
        </p:blipFill>
        <p:spPr>
          <a:xfrm>
            <a:off x="7870369" y="4649989"/>
            <a:ext cx="3530933" cy="632120"/>
          </a:xfrm>
        </p:spPr>
      </p:pic>
    </p:spTree>
    <p:extLst>
      <p:ext uri="{BB962C8B-B14F-4D97-AF65-F5344CB8AC3E}">
        <p14:creationId xmlns:p14="http://schemas.microsoft.com/office/powerpoint/2010/main" val="424876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5">
            <a:extLst>
              <a:ext uri="{FF2B5EF4-FFF2-40B4-BE49-F238E27FC236}">
                <a16:creationId xmlns:a16="http://schemas.microsoft.com/office/drawing/2014/main" id="{C3CBB92F-596E-618A-CF89-DB243BE61B14}"/>
              </a:ext>
            </a:extLst>
          </p:cNvPr>
          <p:cNvSpPr txBox="1"/>
          <p:nvPr/>
        </p:nvSpPr>
        <p:spPr>
          <a:xfrm>
            <a:off x="492760" y="652198"/>
            <a:ext cx="867894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Texas Higher Education Coordinating Board (THECB)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Google Shape;109;p5">
            <a:extLst>
              <a:ext uri="{FF2B5EF4-FFF2-40B4-BE49-F238E27FC236}">
                <a16:creationId xmlns:a16="http://schemas.microsoft.com/office/drawing/2014/main" id="{A1093BB9-84F3-BA4D-05B2-A1BD072E874B}"/>
              </a:ext>
            </a:extLst>
          </p:cNvPr>
          <p:cNvSpPr txBox="1"/>
          <p:nvPr/>
        </p:nvSpPr>
        <p:spPr>
          <a:xfrm>
            <a:off x="626748" y="2142316"/>
            <a:ext cx="4357854" cy="343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Institutional Plan for Distance Education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Report we must complete that addresses how we are meeting the 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2"/>
              </a:rPr>
              <a:t>Principles of Good Practice (PGP)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for distance education</a:t>
            </a: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Texas Higher Education Coordinating Board logo">
            <a:extLst>
              <a:ext uri="{FF2B5EF4-FFF2-40B4-BE49-F238E27FC236}">
                <a16:creationId xmlns:a16="http://schemas.microsoft.com/office/drawing/2014/main" id="{AE42CA9E-B858-93C0-405C-C0DF9E332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7398"/>
            <a:ext cx="5329381" cy="19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5">
            <a:extLst>
              <a:ext uri="{FF2B5EF4-FFF2-40B4-BE49-F238E27FC236}">
                <a16:creationId xmlns:a16="http://schemas.microsoft.com/office/drawing/2014/main" id="{E58C3999-B20D-3621-3847-1801FAF5D085}"/>
              </a:ext>
            </a:extLst>
          </p:cNvPr>
          <p:cNvSpPr txBox="1"/>
          <p:nvPr/>
        </p:nvSpPr>
        <p:spPr>
          <a:xfrm>
            <a:off x="547725" y="611434"/>
            <a:ext cx="9228453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Principles of Good Practice (PGP)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Google Shape;109;p5">
            <a:extLst>
              <a:ext uri="{FF2B5EF4-FFF2-40B4-BE49-F238E27FC236}">
                <a16:creationId xmlns:a16="http://schemas.microsoft.com/office/drawing/2014/main" id="{9020ED1A-75E6-FD17-43B2-B8E5505CB527}"/>
              </a:ext>
            </a:extLst>
          </p:cNvPr>
          <p:cNvSpPr txBox="1"/>
          <p:nvPr/>
        </p:nvSpPr>
        <p:spPr>
          <a:xfrm>
            <a:off x="626747" y="1984272"/>
            <a:ext cx="10288903" cy="448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Evaluation and Assessment 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Assessment of student learning follows processes used in onsite courses or programs and/or reflects good practice in assessment methods.  (C-RAC, QM, SACSCOC)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Student course evaluations are routinely taken, and an analysis of them contributes to strategies for course improvements.  (C-RAC, SACSCOC, SC)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institution regularly evaluates the effectiveness of the academic and support services provided to students in distance education courses and uses the results for improvement.  (C-RAC, SACSCOC, SC)</a:t>
            </a:r>
          </a:p>
          <a:p>
            <a:pPr marL="298450" lvl="8">
              <a:lnSpc>
                <a:spcPct val="150000"/>
              </a:lnSpc>
              <a:buClr>
                <a:schemeClr val="tx1"/>
              </a:buClr>
              <a:buSzPts val="2000"/>
            </a:pP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8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0DC0-77F3-863D-FE9E-321DF665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;p5">
            <a:extLst>
              <a:ext uri="{FF2B5EF4-FFF2-40B4-BE49-F238E27FC236}">
                <a16:creationId xmlns:a16="http://schemas.microsoft.com/office/drawing/2014/main" id="{797FC39D-9A3E-95A7-8060-F97E3AD497C7}"/>
              </a:ext>
            </a:extLst>
          </p:cNvPr>
          <p:cNvSpPr txBox="1"/>
          <p:nvPr/>
        </p:nvSpPr>
        <p:spPr>
          <a:xfrm>
            <a:off x="626747" y="2006850"/>
            <a:ext cx="10288903" cy="448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Evaluation and Assessment (cont.)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 startAt="4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institution documents its success in implementing changes informed by its programs of assessment and evaluation.  (C-RAC, SACSCOC)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 startAt="4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institution sets appropriate goals for the retention/persistence of students using distance education, assesses its achievement of these goals, and uses the results for improvement.  (C-RAC, SACSCOC)</a:t>
            </a:r>
          </a:p>
          <a:p>
            <a:pPr marL="755650" lvl="8" indent="-457200">
              <a:lnSpc>
                <a:spcPct val="150000"/>
              </a:lnSpc>
              <a:buClr>
                <a:schemeClr val="tx1"/>
              </a:buClr>
              <a:buSzPts val="2000"/>
              <a:buFont typeface="+mj-lt"/>
              <a:buAutoNum type="arabicPeriod" startAt="4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faculty roles are distributed, evaluation strategies ensure effective communication between faculty members who design curriculum, faculty members to interact with students, and faculty members who evaluate student learning.  (C-RAC, SACSCOC)</a:t>
            </a:r>
            <a:endParaRPr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10;p5">
            <a:extLst>
              <a:ext uri="{FF2B5EF4-FFF2-40B4-BE49-F238E27FC236}">
                <a16:creationId xmlns:a16="http://schemas.microsoft.com/office/drawing/2014/main" id="{E3EF085C-1329-B17B-39CC-1A5242D983D7}"/>
              </a:ext>
            </a:extLst>
          </p:cNvPr>
          <p:cNvSpPr txBox="1"/>
          <p:nvPr/>
        </p:nvSpPr>
        <p:spPr>
          <a:xfrm>
            <a:off x="547725" y="611434"/>
            <a:ext cx="9228453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4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Principles of Good Practice (PGP)</a:t>
            </a:r>
            <a:endParaRPr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8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- Grey">
      <a:dk1>
        <a:srgbClr val="500000"/>
      </a:dk1>
      <a:lt1>
        <a:srgbClr val="FFFFFF"/>
      </a:lt1>
      <a:dk2>
        <a:srgbClr val="3C001C"/>
      </a:dk2>
      <a:lt2>
        <a:srgbClr val="FAF7F3"/>
      </a:lt2>
      <a:accent1>
        <a:srgbClr val="3C041C"/>
      </a:accent1>
      <a:accent2>
        <a:srgbClr val="B6B6B6"/>
      </a:accent2>
      <a:accent3>
        <a:srgbClr val="FFFFFF"/>
      </a:accent3>
      <a:accent4>
        <a:srgbClr val="CCDCEA"/>
      </a:accent4>
      <a:accent5>
        <a:srgbClr val="D6D3C3"/>
      </a:accent5>
      <a:accent6>
        <a:srgbClr val="00648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1419</Words>
  <Application>Microsoft Office PowerPoint</Application>
  <PresentationFormat>Widescreen</PresentationFormat>
  <Paragraphs>171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OSWALD MEDIUMITALIC</vt:lpstr>
      <vt:lpstr>Open Sans ExtraBold</vt:lpstr>
      <vt:lpstr>Work Sans</vt:lpstr>
      <vt:lpstr>Arial</vt:lpstr>
      <vt:lpstr>Oswald</vt:lpstr>
      <vt:lpstr>Work Sans ExtraBold</vt:lpstr>
      <vt:lpstr>Open Sans ExtraBold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Odasso, Alyce J</cp:lastModifiedBy>
  <cp:revision>79</cp:revision>
  <cp:lastPrinted>2024-11-08T16:13:23Z</cp:lastPrinted>
  <dcterms:created xsi:type="dcterms:W3CDTF">2018-11-09T21:25:09Z</dcterms:created>
  <dcterms:modified xsi:type="dcterms:W3CDTF">2024-11-15T21:06:02Z</dcterms:modified>
</cp:coreProperties>
</file>